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65" r:id="rId3"/>
    <p:sldId id="257" r:id="rId4"/>
    <p:sldId id="258" r:id="rId5"/>
    <p:sldId id="260" r:id="rId6"/>
    <p:sldId id="262" r:id="rId7"/>
    <p:sldId id="259" r:id="rId8"/>
    <p:sldId id="263" r:id="rId9"/>
    <p:sldId id="264" r:id="rId10"/>
  </p:sldIdLst>
  <p:sldSz cx="14630400" cy="82296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98FF"/>
    <a:srgbClr val="A982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95" d="100"/>
          <a:sy n="95" d="100"/>
        </p:scale>
        <p:origin x="426" y="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4F6B4B-CC20-4EAB-9557-09876AF22639}" type="datetimeFigureOut">
              <a:rPr lang="ru-RU" smtClean="0"/>
              <a:t>24.04.2025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4569BB-100F-4745-8C61-69DD5454C32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090584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4569BB-100F-4745-8C61-69DD5454C323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147107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4/24/2025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jp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B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273800" y="2540000"/>
            <a:ext cx="7543800" cy="76944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>
              <a:defRPr sz="4400" b="1" i="0">
                <a:solidFill>
                  <a:srgbClr val="9998FF"/>
                </a:solidFill>
                <a:latin typeface="Barlow"/>
              </a:defRPr>
            </a:pPr>
            <a:r>
              <a:rPr dirty="0" err="1"/>
              <a:t>Цифровая</a:t>
            </a:r>
            <a:r>
              <a:rPr dirty="0"/>
              <a:t> </a:t>
            </a:r>
            <a:r>
              <a:rPr dirty="0" err="1"/>
              <a:t>платформа</a:t>
            </a:r>
            <a:r>
              <a:rPr dirty="0"/>
              <a:t> </a:t>
            </a:r>
            <a:r>
              <a:rPr lang="ru-RU" dirty="0"/>
              <a:t>ФСП</a:t>
            </a:r>
            <a:endParaRPr dirty="0"/>
          </a:p>
        </p:txBody>
      </p:sp>
      <p:sp>
        <p:nvSpPr>
          <p:cNvPr id="4" name="TextBox 3"/>
          <p:cNvSpPr txBox="1"/>
          <p:nvPr/>
        </p:nvSpPr>
        <p:spPr>
          <a:xfrm>
            <a:off x="6273800" y="4432300"/>
            <a:ext cx="7543800" cy="87716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>
              <a:defRPr sz="1700" b="0" i="0">
                <a:solidFill>
                  <a:srgbClr val="EEEFF5"/>
                </a:solidFill>
                <a:latin typeface="Montserrat"/>
              </a:defRPr>
            </a:pPr>
            <a:r>
              <a:rPr lang="ru-RU" dirty="0"/>
              <a:t>Цифровая платформа для автоматизации взаимодействия между организаторами и спортсменами по различным дисциплинам. 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B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 descr="Веб-дизайн">
            <a:extLst>
              <a:ext uri="{FF2B5EF4-FFF2-40B4-BE49-F238E27FC236}">
                <a16:creationId xmlns:a16="http://schemas.microsoft.com/office/drawing/2014/main" id="{899C10BA-E4C4-A570-EF59-10221B86F8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72819" y="430231"/>
            <a:ext cx="1080251" cy="1080251"/>
          </a:xfrm>
          <a:prstGeom prst="rect">
            <a:avLst/>
          </a:prstGeom>
        </p:spPr>
      </p:pic>
      <p:pic>
        <p:nvPicPr>
          <p:cNvPr id="16" name="Рисунок 15" descr="Веб-дизайн">
            <a:extLst>
              <a:ext uri="{FF2B5EF4-FFF2-40B4-BE49-F238E27FC236}">
                <a16:creationId xmlns:a16="http://schemas.microsoft.com/office/drawing/2014/main" id="{1BD3845B-0FBC-0DCC-3084-73EC5E3FB9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52647" y="3583977"/>
            <a:ext cx="1070008" cy="1070008"/>
          </a:xfrm>
          <a:prstGeom prst="rect">
            <a:avLst/>
          </a:prstGeom>
        </p:spPr>
      </p:pic>
      <p:pic>
        <p:nvPicPr>
          <p:cNvPr id="18" name="Рисунок 17" descr="Веб-дизайн">
            <a:extLst>
              <a:ext uri="{FF2B5EF4-FFF2-40B4-BE49-F238E27FC236}">
                <a16:creationId xmlns:a16="http://schemas.microsoft.com/office/drawing/2014/main" id="{E62F1598-8605-BA79-CFC1-28319810FC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46943" y="5103367"/>
            <a:ext cx="1070008" cy="1070008"/>
          </a:xfrm>
          <a:prstGeom prst="rect">
            <a:avLst/>
          </a:prstGeom>
        </p:spPr>
      </p:pic>
      <p:pic>
        <p:nvPicPr>
          <p:cNvPr id="20" name="Рисунок 19" descr="Веб-дизайн">
            <a:extLst>
              <a:ext uri="{FF2B5EF4-FFF2-40B4-BE49-F238E27FC236}">
                <a16:creationId xmlns:a16="http://schemas.microsoft.com/office/drawing/2014/main" id="{AE4E965A-FE14-97FB-8162-D2CCFFD311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52647" y="1996592"/>
            <a:ext cx="1100423" cy="1100423"/>
          </a:xfrm>
          <a:prstGeom prst="rect">
            <a:avLst/>
          </a:prstGeom>
        </p:spPr>
      </p:pic>
      <p:pic>
        <p:nvPicPr>
          <p:cNvPr id="22" name="Рисунок 21" descr="Веб-дизайн">
            <a:extLst>
              <a:ext uri="{FF2B5EF4-FFF2-40B4-BE49-F238E27FC236}">
                <a16:creationId xmlns:a16="http://schemas.microsoft.com/office/drawing/2014/main" id="{86A6F341-E1D6-2600-1735-BD1F1DD8C8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52647" y="6827344"/>
            <a:ext cx="1100423" cy="1100423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F460BE7A-BDE1-17CF-AEBE-2C6FC28ACACC}"/>
              </a:ext>
            </a:extLst>
          </p:cNvPr>
          <p:cNvSpPr txBox="1"/>
          <p:nvPr/>
        </p:nvSpPr>
        <p:spPr>
          <a:xfrm>
            <a:off x="2016710" y="343145"/>
            <a:ext cx="73152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Кузнецова виктория Александровна </a:t>
            </a:r>
          </a:p>
          <a:p>
            <a:r>
              <a:rPr lang="ru-RU" sz="2400" dirty="0">
                <a:solidFill>
                  <a:schemeClr val="bg1"/>
                </a:solidFill>
              </a:rPr>
              <a:t>Должность: Front-</a:t>
            </a:r>
            <a:r>
              <a:rPr lang="ru-RU" sz="2400" dirty="0" err="1">
                <a:solidFill>
                  <a:schemeClr val="bg1"/>
                </a:solidFill>
              </a:rPr>
              <a:t>end</a:t>
            </a:r>
            <a:r>
              <a:rPr lang="ru-RU" sz="2400" dirty="0">
                <a:solidFill>
                  <a:schemeClr val="bg1"/>
                </a:solidFill>
              </a:rPr>
              <a:t> разработка,</a:t>
            </a:r>
          </a:p>
          <a:p>
            <a:r>
              <a:rPr lang="ru-RU" sz="2400" dirty="0">
                <a:solidFill>
                  <a:schemeClr val="bg1"/>
                </a:solidFill>
              </a:rPr>
              <a:t>капитан команды </a:t>
            </a:r>
            <a:r>
              <a:rPr lang="ru-RU" sz="2400" dirty="0" err="1">
                <a:solidFill>
                  <a:schemeClr val="bg1"/>
                </a:solidFill>
              </a:rPr>
              <a:t>Flux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lang="ru-RU" sz="2400" dirty="0" err="1">
                <a:solidFill>
                  <a:schemeClr val="bg1"/>
                </a:solidFill>
              </a:rPr>
              <a:t>Hab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E8133BC-FA57-2F92-1278-99F155A7D769}"/>
              </a:ext>
            </a:extLst>
          </p:cNvPr>
          <p:cNvSpPr txBox="1"/>
          <p:nvPr/>
        </p:nvSpPr>
        <p:spPr>
          <a:xfrm>
            <a:off x="2016710" y="2065482"/>
            <a:ext cx="73152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Карлов Сергей Александрович</a:t>
            </a:r>
          </a:p>
          <a:p>
            <a:r>
              <a:rPr lang="ru-RU" sz="2400" dirty="0">
                <a:solidFill>
                  <a:schemeClr val="bg1"/>
                </a:solidFill>
              </a:rPr>
              <a:t>Должность: Back-</a:t>
            </a:r>
            <a:r>
              <a:rPr lang="ru-RU" sz="2400" dirty="0" err="1">
                <a:solidFill>
                  <a:schemeClr val="bg1"/>
                </a:solidFill>
              </a:rPr>
              <a:t>end</a:t>
            </a:r>
            <a:r>
              <a:rPr lang="ru-RU" sz="2400" dirty="0">
                <a:solidFill>
                  <a:schemeClr val="bg1"/>
                </a:solidFill>
              </a:rPr>
              <a:t> разработчик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EFADC82-DFAB-A28A-0BE5-5B666FE6DC2F}"/>
              </a:ext>
            </a:extLst>
          </p:cNvPr>
          <p:cNvSpPr txBox="1"/>
          <p:nvPr/>
        </p:nvSpPr>
        <p:spPr>
          <a:xfrm>
            <a:off x="2016710" y="3495415"/>
            <a:ext cx="73152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Берёзкин Демид Денисович</a:t>
            </a:r>
          </a:p>
          <a:p>
            <a:r>
              <a:rPr lang="ru-RU" sz="2400" dirty="0">
                <a:solidFill>
                  <a:schemeClr val="bg1"/>
                </a:solidFill>
              </a:rPr>
              <a:t>Должность: </a:t>
            </a:r>
            <a:r>
              <a:rPr lang="ru-RU" sz="2400" dirty="0" err="1">
                <a:solidFill>
                  <a:schemeClr val="bg1"/>
                </a:solidFill>
              </a:rPr>
              <a:t>trainee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lang="ru-RU" sz="2400" dirty="0" err="1">
                <a:solidFill>
                  <a:schemeClr val="bg1"/>
                </a:solidFill>
              </a:rPr>
              <a:t>python</a:t>
            </a:r>
            <a:r>
              <a:rPr lang="ru-RU" sz="2400" dirty="0">
                <a:solidFill>
                  <a:schemeClr val="bg1"/>
                </a:solidFill>
              </a:rPr>
              <a:t>, </a:t>
            </a:r>
            <a:r>
              <a:rPr lang="ru-RU" sz="2400" dirty="0" err="1">
                <a:solidFill>
                  <a:schemeClr val="bg1"/>
                </a:solidFill>
              </a:rPr>
              <a:t>backend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</a:p>
          <a:p>
            <a:r>
              <a:rPr lang="ru-RU" sz="2400" dirty="0">
                <a:solidFill>
                  <a:schemeClr val="bg1"/>
                </a:solidFill>
              </a:rPr>
              <a:t>разработчик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77172C4-BE1B-362D-F285-8CDFF36A95A0}"/>
              </a:ext>
            </a:extLst>
          </p:cNvPr>
          <p:cNvSpPr txBox="1"/>
          <p:nvPr/>
        </p:nvSpPr>
        <p:spPr>
          <a:xfrm>
            <a:off x="2016710" y="5165583"/>
            <a:ext cx="73152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Гурина Виктория Михайловна </a:t>
            </a:r>
          </a:p>
          <a:p>
            <a:r>
              <a:rPr lang="ru-RU" sz="2400" dirty="0">
                <a:solidFill>
                  <a:schemeClr val="bg1"/>
                </a:solidFill>
              </a:rPr>
              <a:t>Должность: Front-</a:t>
            </a:r>
            <a:r>
              <a:rPr lang="ru-RU" sz="2400" dirty="0" err="1">
                <a:solidFill>
                  <a:schemeClr val="bg1"/>
                </a:solidFill>
              </a:rPr>
              <a:t>end</a:t>
            </a:r>
            <a:r>
              <a:rPr lang="ru-RU" sz="2400" dirty="0">
                <a:solidFill>
                  <a:schemeClr val="bg1"/>
                </a:solidFill>
              </a:rPr>
              <a:t> разработка</a:t>
            </a:r>
          </a:p>
          <a:p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D2A6C93-00E4-C4E5-C187-D26A9139A004}"/>
              </a:ext>
            </a:extLst>
          </p:cNvPr>
          <p:cNvSpPr txBox="1"/>
          <p:nvPr/>
        </p:nvSpPr>
        <p:spPr>
          <a:xfrm>
            <a:off x="1967492" y="6819734"/>
            <a:ext cx="73152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Малахов Александр Евгеньевич</a:t>
            </a:r>
          </a:p>
          <a:p>
            <a:r>
              <a:rPr lang="ru-RU" sz="2400" dirty="0">
                <a:solidFill>
                  <a:schemeClr val="bg1"/>
                </a:solidFill>
              </a:rPr>
              <a:t>Должность: ИБ специалист, оратор</a:t>
            </a:r>
          </a:p>
        </p:txBody>
      </p:sp>
      <p:sp>
        <p:nvSpPr>
          <p:cNvPr id="33" name="Rectangle 2">
            <a:extLst>
              <a:ext uri="{FF2B5EF4-FFF2-40B4-BE49-F238E27FC236}">
                <a16:creationId xmlns:a16="http://schemas.microsoft.com/office/drawing/2014/main" id="{4783B074-D771-CC66-830C-F920F8D3B9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30999" y="736688"/>
            <a:ext cx="146304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1025" name="Picture 1">
            <a:extLst>
              <a:ext uri="{FF2B5EF4-FFF2-40B4-BE49-F238E27FC236}">
                <a16:creationId xmlns:a16="http://schemas.microsoft.com/office/drawing/2014/main" id="{AC77D04A-95C7-5EE7-0048-32DEB135A8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703" y="6495870"/>
            <a:ext cx="1744663" cy="1617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Rectangle 4">
            <a:extLst>
              <a:ext uri="{FF2B5EF4-FFF2-40B4-BE49-F238E27FC236}">
                <a16:creationId xmlns:a16="http://schemas.microsoft.com/office/drawing/2014/main" id="{E48E7C1F-D0BA-70FF-79CF-D6619B4AB5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311" y="214847"/>
            <a:ext cx="146304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1027" name="Picture 3">
            <a:extLst>
              <a:ext uri="{FF2B5EF4-FFF2-40B4-BE49-F238E27FC236}">
                <a16:creationId xmlns:a16="http://schemas.microsoft.com/office/drawing/2014/main" id="{2CC5428C-BFDF-6C1E-E536-4D079570A4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178" y="4886998"/>
            <a:ext cx="1754188" cy="1504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6">
            <a:extLst>
              <a:ext uri="{FF2B5EF4-FFF2-40B4-BE49-F238E27FC236}">
                <a16:creationId xmlns:a16="http://schemas.microsoft.com/office/drawing/2014/main" id="{9B257571-F244-A311-1CB9-8640A8BD47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46304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1029" name="Picture 5">
            <a:extLst>
              <a:ext uri="{FF2B5EF4-FFF2-40B4-BE49-F238E27FC236}">
                <a16:creationId xmlns:a16="http://schemas.microsoft.com/office/drawing/2014/main" id="{8FCD8D98-D80E-F908-23FC-7D3E6C3968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178" y="3305113"/>
            <a:ext cx="1754188" cy="1477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>
            <a:extLst>
              <a:ext uri="{FF2B5EF4-FFF2-40B4-BE49-F238E27FC236}">
                <a16:creationId xmlns:a16="http://schemas.microsoft.com/office/drawing/2014/main" id="{75E3863C-CF5B-BA5E-A2F0-45A9AF4B9F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178" y="127813"/>
            <a:ext cx="1754188" cy="1595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Rectangle 10">
            <a:extLst>
              <a:ext uri="{FF2B5EF4-FFF2-40B4-BE49-F238E27FC236}">
                <a16:creationId xmlns:a16="http://schemas.microsoft.com/office/drawing/2014/main" id="{41626C89-5233-689B-FF16-8D9615F1B0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4630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1033" name="Picture 9">
            <a:extLst>
              <a:ext uri="{FF2B5EF4-FFF2-40B4-BE49-F238E27FC236}">
                <a16:creationId xmlns:a16="http://schemas.microsoft.com/office/drawing/2014/main" id="{6591EBBE-B89A-2E36-82F9-03E8D2D3F3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178" y="1810285"/>
            <a:ext cx="1754188" cy="1387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Рисунок 38">
            <a:extLst>
              <a:ext uri="{FF2B5EF4-FFF2-40B4-BE49-F238E27FC236}">
                <a16:creationId xmlns:a16="http://schemas.microsoft.com/office/drawing/2014/main" id="{1F437203-340F-E199-5195-28788E7BC2D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04381" y="1"/>
            <a:ext cx="5826019" cy="822959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B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774694" y="2247256"/>
            <a:ext cx="12700000" cy="76944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>
              <a:defRPr sz="4400" b="1" i="0">
                <a:solidFill>
                  <a:srgbClr val="9998FF"/>
                </a:solidFill>
                <a:latin typeface="Barlow"/>
              </a:defRPr>
            </a:pPr>
            <a:r>
              <a:rPr lang="ru-RU" dirty="0"/>
              <a:t>Проблематика </a:t>
            </a:r>
            <a:endParaRPr dirty="0"/>
          </a:p>
        </p:txBody>
      </p:sp>
      <p:sp>
        <p:nvSpPr>
          <p:cNvPr id="3" name="TextBox 2"/>
          <p:cNvSpPr txBox="1"/>
          <p:nvPr/>
        </p:nvSpPr>
        <p:spPr>
          <a:xfrm>
            <a:off x="7705047" y="3667371"/>
            <a:ext cx="6350000" cy="166199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 sz="1700" b="0" i="0">
                <a:solidFill>
                  <a:srgbClr val="EEEFF5"/>
                </a:solidFill>
                <a:latin typeface="Montserrat"/>
              </a:defRPr>
            </a:pPr>
            <a:r>
              <a:rPr lang="ru-RU" dirty="0"/>
              <a:t>Федерация спортивного программирования объединяет 89 регионов. В настоящий момент публикация информации о соревнованиях, учёт спортсменов, зарегистрированных в федерации, и мониторинг их достижений осуществляются преимущественно в ручном режиме. </a:t>
            </a:r>
            <a:endParaRPr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2F6C57E-09B6-56EC-CBB0-5B5FEB8DF4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"/>
            <a:ext cx="63500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B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62000" y="674203"/>
            <a:ext cx="13106400" cy="76944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>
              <a:defRPr sz="4400" b="1" i="0">
                <a:solidFill>
                  <a:srgbClr val="9998FF"/>
                </a:solidFill>
                <a:latin typeface="Barlow"/>
              </a:defRPr>
            </a:pPr>
            <a:r>
              <a:rPr lang="ru-RU" dirty="0"/>
              <a:t>Развитие продукта</a:t>
            </a:r>
            <a:endParaRPr dirty="0"/>
          </a:p>
        </p:txBody>
      </p:sp>
      <p:sp>
        <p:nvSpPr>
          <p:cNvPr id="4" name="Rounded Rectangle 3"/>
          <p:cNvSpPr/>
          <p:nvPr/>
        </p:nvSpPr>
        <p:spPr>
          <a:xfrm>
            <a:off x="762000" y="2174631"/>
            <a:ext cx="6426200" cy="2413000"/>
          </a:xfrm>
          <a:prstGeom prst="roundRect">
            <a:avLst>
              <a:gd name="adj" fmla="val 5000"/>
            </a:avLst>
          </a:prstGeom>
          <a:solidFill>
            <a:srgbClr val="282B32"/>
          </a:solidFill>
          <a:ln w="12700">
            <a:solidFill>
              <a:srgbClr val="60646A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5" name="Rounded Rectangle 4"/>
          <p:cNvSpPr/>
          <p:nvPr/>
        </p:nvSpPr>
        <p:spPr>
          <a:xfrm>
            <a:off x="762000" y="5334000"/>
            <a:ext cx="6426200" cy="2413000"/>
          </a:xfrm>
          <a:prstGeom prst="roundRect">
            <a:avLst>
              <a:gd name="adj" fmla="val 5000"/>
            </a:avLst>
          </a:prstGeom>
          <a:solidFill>
            <a:srgbClr val="282B32"/>
          </a:solidFill>
          <a:ln w="12700">
            <a:solidFill>
              <a:srgbClr val="60646A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6" name="TextBox 5"/>
          <p:cNvSpPr txBox="1"/>
          <p:nvPr/>
        </p:nvSpPr>
        <p:spPr>
          <a:xfrm>
            <a:off x="889000" y="2236595"/>
            <a:ext cx="6299200" cy="2793072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>
              <a:spcBef>
                <a:spcPts val="300"/>
              </a:spcBef>
              <a:buFont typeface="+mj-lt"/>
              <a:buAutoNum type="arabicPeriod"/>
            </a:pPr>
            <a:r>
              <a:rPr lang="ru-RU" sz="2000" i="0" dirty="0">
                <a:solidFill>
                  <a:schemeClr val="bg1"/>
                </a:solidFill>
                <a:effectLst/>
                <a:latin typeface="Montserrat" panose="00000500000000000000" pitchFamily="2" charset="-52"/>
              </a:rPr>
              <a:t> Расширение функционала: </a:t>
            </a:r>
            <a:r>
              <a:rPr lang="ru-RU" sz="2000" b="0" i="0" dirty="0">
                <a:solidFill>
                  <a:schemeClr val="bg1"/>
                </a:solidFill>
                <a:effectLst/>
                <a:latin typeface="Montserrat" panose="00000500000000000000" pitchFamily="2" charset="-52"/>
              </a:rPr>
              <a:t>онлайн-оплаты, интеграция с трекерами, аналитика.</a:t>
            </a:r>
          </a:p>
          <a:p>
            <a:pPr algn="l">
              <a:spcBef>
                <a:spcPts val="300"/>
              </a:spcBef>
            </a:pPr>
            <a:r>
              <a:rPr lang="ru-RU" sz="2000" i="0" dirty="0">
                <a:solidFill>
                  <a:schemeClr val="bg1"/>
                </a:solidFill>
                <a:effectLst/>
                <a:latin typeface="Montserrat" panose="00000500000000000000" pitchFamily="2" charset="-52"/>
              </a:rPr>
              <a:t>2</a:t>
            </a:r>
            <a:r>
              <a:rPr lang="ru-RU" sz="2000" dirty="0">
                <a:solidFill>
                  <a:schemeClr val="bg1"/>
                </a:solidFill>
                <a:latin typeface="Montserrat" panose="00000500000000000000" pitchFamily="2" charset="-52"/>
              </a:rPr>
              <a:t>. </a:t>
            </a:r>
            <a:r>
              <a:rPr lang="ru-RU" sz="2000" i="0" dirty="0">
                <a:solidFill>
                  <a:schemeClr val="bg1"/>
                </a:solidFill>
                <a:effectLst/>
                <a:latin typeface="Montserrat" panose="00000500000000000000" pitchFamily="2" charset="-52"/>
              </a:rPr>
              <a:t>Масштабирование: </a:t>
            </a:r>
            <a:r>
              <a:rPr lang="ru-RU" sz="2000" b="0" i="0" dirty="0">
                <a:solidFill>
                  <a:schemeClr val="bg1"/>
                </a:solidFill>
                <a:effectLst/>
                <a:latin typeface="Montserrat" panose="00000500000000000000" pitchFamily="2" charset="-52"/>
              </a:rPr>
              <a:t>подключение федераций, выход на международный уровень.</a:t>
            </a:r>
          </a:p>
          <a:p>
            <a:pPr algn="l">
              <a:spcBef>
                <a:spcPts val="300"/>
              </a:spcBef>
            </a:pPr>
            <a:r>
              <a:rPr lang="ru-RU" sz="2000" dirty="0">
                <a:solidFill>
                  <a:schemeClr val="bg1"/>
                </a:solidFill>
                <a:latin typeface="Montserrat" panose="00000500000000000000" pitchFamily="2" charset="-52"/>
              </a:rPr>
              <a:t>3. </a:t>
            </a:r>
            <a:r>
              <a:rPr lang="ru-RU" sz="2000" b="0" i="0" dirty="0">
                <a:solidFill>
                  <a:schemeClr val="bg1"/>
                </a:solidFill>
                <a:effectLst/>
                <a:latin typeface="Montserrat" panose="00000500000000000000" pitchFamily="2" charset="-52"/>
              </a:rPr>
              <a:t>Интерактивные трансляции и фан-зона</a:t>
            </a:r>
          </a:p>
          <a:p>
            <a:pPr algn="l">
              <a:spcBef>
                <a:spcPts val="300"/>
              </a:spcBef>
            </a:pPr>
            <a:r>
              <a:rPr lang="ru-RU" sz="2000" b="0" i="0" dirty="0">
                <a:solidFill>
                  <a:schemeClr val="bg1"/>
                </a:solidFill>
                <a:effectLst/>
                <a:latin typeface="Montserrat" panose="00000500000000000000" pitchFamily="2" charset="-52"/>
              </a:rPr>
              <a:t>4. Образовательный модуль</a:t>
            </a:r>
          </a:p>
          <a:p>
            <a:pPr algn="l">
              <a:defRPr sz="2200" b="1" i="0">
                <a:solidFill>
                  <a:srgbClr val="EEEFF5"/>
                </a:solidFill>
                <a:latin typeface="Barlow"/>
              </a:defRPr>
            </a:pPr>
            <a:endParaRPr sz="2800" dirty="0">
              <a:solidFill>
                <a:schemeClr val="bg1"/>
              </a:solidFill>
              <a:latin typeface="Montserrat" panose="00000500000000000000" pitchFamily="2" charset="-5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89000" y="5461000"/>
            <a:ext cx="6299200" cy="52322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>
              <a:defRPr sz="2200" b="1" i="0">
                <a:solidFill>
                  <a:srgbClr val="EEEFF5"/>
                </a:solidFill>
                <a:latin typeface="Barlow"/>
              </a:defRPr>
            </a:pPr>
            <a:r>
              <a:rPr sz="2800" dirty="0" err="1"/>
              <a:t>Успех</a:t>
            </a:r>
            <a:endParaRPr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847969" y="6111220"/>
            <a:ext cx="6299200" cy="1323439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>
              <a:defRPr sz="1700" b="0" i="0">
                <a:solidFill>
                  <a:srgbClr val="EEEFF5"/>
                </a:solidFill>
                <a:latin typeface="Montserrat"/>
              </a:defRPr>
            </a:pPr>
            <a:r>
              <a:rPr sz="2000" dirty="0" err="1"/>
              <a:t>Создавая</a:t>
            </a:r>
            <a:r>
              <a:rPr sz="2000" dirty="0"/>
              <a:t> </a:t>
            </a:r>
            <a:r>
              <a:rPr sz="2000" dirty="0" err="1"/>
              <a:t>эффективные</a:t>
            </a:r>
            <a:r>
              <a:rPr sz="2000" dirty="0"/>
              <a:t> </a:t>
            </a:r>
            <a:r>
              <a:rPr sz="2000" dirty="0" err="1"/>
              <a:t>инструменты</a:t>
            </a:r>
            <a:r>
              <a:rPr sz="2000" dirty="0"/>
              <a:t> </a:t>
            </a:r>
            <a:r>
              <a:rPr sz="2000" dirty="0" err="1"/>
              <a:t>для</a:t>
            </a:r>
            <a:r>
              <a:rPr sz="2000" dirty="0"/>
              <a:t> </a:t>
            </a:r>
            <a:r>
              <a:rPr sz="2000" dirty="0" err="1"/>
              <a:t>взаимодействия</a:t>
            </a:r>
            <a:r>
              <a:rPr sz="2000" dirty="0"/>
              <a:t>, </a:t>
            </a:r>
            <a:r>
              <a:rPr sz="2000" dirty="0" err="1"/>
              <a:t>мы</a:t>
            </a:r>
            <a:r>
              <a:rPr sz="2000" dirty="0"/>
              <a:t> </a:t>
            </a:r>
            <a:r>
              <a:rPr sz="2000" dirty="0" err="1"/>
              <a:t>способствуем</a:t>
            </a:r>
            <a:r>
              <a:rPr sz="2000" dirty="0"/>
              <a:t> </a:t>
            </a:r>
            <a:r>
              <a:rPr sz="2000" dirty="0" err="1"/>
              <a:t>успешным</a:t>
            </a:r>
            <a:r>
              <a:rPr sz="2000" dirty="0"/>
              <a:t> </a:t>
            </a:r>
            <a:r>
              <a:rPr sz="2000" dirty="0" err="1"/>
              <a:t>результатам</a:t>
            </a:r>
            <a:r>
              <a:rPr sz="2000" dirty="0"/>
              <a:t>, </a:t>
            </a:r>
            <a:r>
              <a:rPr sz="2000" dirty="0" err="1"/>
              <a:t>как</a:t>
            </a:r>
            <a:r>
              <a:rPr sz="2000" dirty="0"/>
              <a:t> </a:t>
            </a:r>
            <a:r>
              <a:rPr sz="2000" dirty="0" err="1"/>
              <a:t>для</a:t>
            </a:r>
            <a:r>
              <a:rPr sz="2000" dirty="0"/>
              <a:t> </a:t>
            </a:r>
            <a:r>
              <a:rPr sz="2000" dirty="0" err="1"/>
              <a:t>организаторов</a:t>
            </a:r>
            <a:r>
              <a:rPr sz="2000" dirty="0"/>
              <a:t>, </a:t>
            </a:r>
            <a:r>
              <a:rPr sz="2000" dirty="0" err="1"/>
              <a:t>так</a:t>
            </a:r>
            <a:r>
              <a:rPr sz="2000" dirty="0"/>
              <a:t> и </a:t>
            </a:r>
            <a:r>
              <a:rPr sz="2000" dirty="0" err="1"/>
              <a:t>для</a:t>
            </a:r>
            <a:r>
              <a:rPr sz="2000" dirty="0"/>
              <a:t> </a:t>
            </a:r>
            <a:r>
              <a:rPr sz="2000" dirty="0" err="1"/>
              <a:t>спортсменов</a:t>
            </a:r>
            <a:r>
              <a:rPr sz="2000" dirty="0"/>
              <a:t>.</a:t>
            </a:r>
          </a:p>
        </p:txBody>
      </p:sp>
      <p:pic>
        <p:nvPicPr>
          <p:cNvPr id="11" name="Рисунок 10" descr="Тенденция к повышению">
            <a:extLst>
              <a:ext uri="{FF2B5EF4-FFF2-40B4-BE49-F238E27FC236}">
                <a16:creationId xmlns:a16="http://schemas.microsoft.com/office/drawing/2014/main" id="{D767C3A2-3E59-E5A0-4E89-EFF749638D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42202" y="1507252"/>
            <a:ext cx="6342461" cy="634246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B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4" name="Rounded Rectangle 3"/>
          <p:cNvSpPr/>
          <p:nvPr/>
        </p:nvSpPr>
        <p:spPr>
          <a:xfrm>
            <a:off x="6534150" y="2984500"/>
            <a:ext cx="12700" cy="3048000"/>
          </a:xfrm>
          <a:prstGeom prst="roundRect">
            <a:avLst>
              <a:gd name="adj" fmla="val 50000"/>
            </a:avLst>
          </a:prstGeom>
          <a:solidFill>
            <a:srgbClr val="60646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5" name="Rounded Rectangle 4"/>
          <p:cNvSpPr/>
          <p:nvPr/>
        </p:nvSpPr>
        <p:spPr>
          <a:xfrm>
            <a:off x="6350000" y="3175000"/>
            <a:ext cx="381000" cy="381000"/>
          </a:xfrm>
          <a:prstGeom prst="roundRect">
            <a:avLst>
              <a:gd name="adj" fmla="val 5000"/>
            </a:avLst>
          </a:prstGeom>
          <a:solidFill>
            <a:srgbClr val="282B32"/>
          </a:solidFill>
          <a:ln w="12700">
            <a:solidFill>
              <a:srgbClr val="60646A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6" name="TextBox 5"/>
          <p:cNvSpPr txBox="1"/>
          <p:nvPr/>
        </p:nvSpPr>
        <p:spPr>
          <a:xfrm>
            <a:off x="6350000" y="2921000"/>
            <a:ext cx="381000" cy="381000"/>
          </a:xfrm>
          <a:prstGeom prst="rect">
            <a:avLst/>
          </a:prstGeom>
          <a:noFill/>
        </p:spPr>
        <p:txBody>
          <a:bodyPr wrap="none" lIns="0" tIns="0" rIns="0" bIns="0" anchor="t">
            <a:spAutoFit/>
          </a:bodyPr>
          <a:lstStyle/>
          <a:p>
            <a:endParaRPr/>
          </a:p>
          <a:p>
            <a:pPr algn="ctr">
              <a:defRPr sz="2300">
                <a:solidFill>
                  <a:srgbClr val="EEEFF5"/>
                </a:solidFill>
                <a:latin typeface="Inter"/>
              </a:defRPr>
            </a:pPr>
            <a:r>
              <a:t>1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6731000" y="3359150"/>
            <a:ext cx="571500" cy="12700"/>
          </a:xfrm>
          <a:prstGeom prst="roundRect">
            <a:avLst>
              <a:gd name="adj" fmla="val 50000"/>
            </a:avLst>
          </a:prstGeom>
          <a:solidFill>
            <a:srgbClr val="60646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Rounded Rectangle 7"/>
          <p:cNvSpPr/>
          <p:nvPr/>
        </p:nvSpPr>
        <p:spPr>
          <a:xfrm>
            <a:off x="6350000" y="5080000"/>
            <a:ext cx="381000" cy="381000"/>
          </a:xfrm>
          <a:prstGeom prst="roundRect">
            <a:avLst>
              <a:gd name="adj" fmla="val 5000"/>
            </a:avLst>
          </a:prstGeom>
          <a:solidFill>
            <a:srgbClr val="282B32"/>
          </a:solidFill>
          <a:ln w="12700">
            <a:solidFill>
              <a:srgbClr val="60646A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TextBox 8"/>
          <p:cNvSpPr txBox="1"/>
          <p:nvPr/>
        </p:nvSpPr>
        <p:spPr>
          <a:xfrm>
            <a:off x="6448389" y="4835675"/>
            <a:ext cx="171522" cy="630942"/>
          </a:xfrm>
          <a:prstGeom prst="rect">
            <a:avLst/>
          </a:prstGeom>
          <a:noFill/>
        </p:spPr>
        <p:txBody>
          <a:bodyPr wrap="none" lIns="0" tIns="0" rIns="0" bIns="0" anchor="t">
            <a:spAutoFit/>
          </a:bodyPr>
          <a:lstStyle/>
          <a:p>
            <a:endParaRPr dirty="0"/>
          </a:p>
          <a:p>
            <a:pPr algn="ctr">
              <a:defRPr sz="2300">
                <a:solidFill>
                  <a:srgbClr val="EEEFF5"/>
                </a:solidFill>
                <a:latin typeface="Inter"/>
              </a:defRPr>
            </a:pPr>
            <a:r>
              <a:rPr lang="ru-RU" dirty="0"/>
              <a:t>3</a:t>
            </a:r>
            <a:endParaRPr dirty="0"/>
          </a:p>
        </p:txBody>
      </p:sp>
      <p:sp>
        <p:nvSpPr>
          <p:cNvPr id="10" name="Rounded Rectangle 9"/>
          <p:cNvSpPr/>
          <p:nvPr/>
        </p:nvSpPr>
        <p:spPr>
          <a:xfrm>
            <a:off x="6731000" y="5264150"/>
            <a:ext cx="571500" cy="12700"/>
          </a:xfrm>
          <a:prstGeom prst="roundRect">
            <a:avLst>
              <a:gd name="adj" fmla="val 50000"/>
            </a:avLst>
          </a:prstGeom>
          <a:solidFill>
            <a:srgbClr val="60646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1" name="TextBox 10"/>
          <p:cNvSpPr txBox="1"/>
          <p:nvPr/>
        </p:nvSpPr>
        <p:spPr>
          <a:xfrm>
            <a:off x="7486650" y="3143706"/>
            <a:ext cx="6985000" cy="430887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>
              <a:defRPr sz="2200" b="1" i="0">
                <a:solidFill>
                  <a:srgbClr val="EEEFF5"/>
                </a:solidFill>
                <a:latin typeface="Barlow"/>
              </a:defRPr>
            </a:pPr>
            <a:r>
              <a:rPr lang="ru-RU" dirty="0"/>
              <a:t>Индивидуальная регистрация</a:t>
            </a:r>
            <a:endParaRPr dirty="0"/>
          </a:p>
        </p:txBody>
      </p:sp>
      <p:sp>
        <p:nvSpPr>
          <p:cNvPr id="13" name="TextBox 12"/>
          <p:cNvSpPr txBox="1"/>
          <p:nvPr/>
        </p:nvSpPr>
        <p:spPr>
          <a:xfrm>
            <a:off x="7493000" y="3991539"/>
            <a:ext cx="6985000" cy="430887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>
              <a:defRPr sz="2200" b="1" i="0">
                <a:solidFill>
                  <a:srgbClr val="EEEFF5"/>
                </a:solidFill>
                <a:latin typeface="Barlow"/>
              </a:defRPr>
            </a:pPr>
            <a:r>
              <a:rPr lang="ru-RU" dirty="0"/>
              <a:t>Личный профиль</a:t>
            </a:r>
            <a:endParaRPr dirty="0"/>
          </a:p>
        </p:txBody>
      </p:sp>
      <p:sp>
        <p:nvSpPr>
          <p:cNvPr id="15" name="Rounded Rectangle 7">
            <a:extLst>
              <a:ext uri="{FF2B5EF4-FFF2-40B4-BE49-F238E27FC236}">
                <a16:creationId xmlns:a16="http://schemas.microsoft.com/office/drawing/2014/main" id="{1118E134-D361-5366-93D2-3F19042B9F7A}"/>
              </a:ext>
            </a:extLst>
          </p:cNvPr>
          <p:cNvSpPr/>
          <p:nvPr/>
        </p:nvSpPr>
        <p:spPr>
          <a:xfrm>
            <a:off x="6343650" y="4035425"/>
            <a:ext cx="381000" cy="381000"/>
          </a:xfrm>
          <a:prstGeom prst="roundRect">
            <a:avLst>
              <a:gd name="adj" fmla="val 5000"/>
            </a:avLst>
          </a:prstGeom>
          <a:solidFill>
            <a:srgbClr val="282B32"/>
          </a:solidFill>
          <a:ln w="12700">
            <a:solidFill>
              <a:srgbClr val="60646A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2</a:t>
            </a:r>
            <a:endParaRPr dirty="0"/>
          </a:p>
        </p:txBody>
      </p:sp>
      <p:sp>
        <p:nvSpPr>
          <p:cNvPr id="16" name="Rounded Rectangle 9">
            <a:extLst>
              <a:ext uri="{FF2B5EF4-FFF2-40B4-BE49-F238E27FC236}">
                <a16:creationId xmlns:a16="http://schemas.microsoft.com/office/drawing/2014/main" id="{787A91FC-D347-2692-15A4-210A5BF9738E}"/>
              </a:ext>
            </a:extLst>
          </p:cNvPr>
          <p:cNvSpPr/>
          <p:nvPr/>
        </p:nvSpPr>
        <p:spPr>
          <a:xfrm>
            <a:off x="6724650" y="4219575"/>
            <a:ext cx="571500" cy="12700"/>
          </a:xfrm>
          <a:prstGeom prst="roundRect">
            <a:avLst>
              <a:gd name="adj" fmla="val 50000"/>
            </a:avLst>
          </a:prstGeom>
          <a:solidFill>
            <a:srgbClr val="60646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E0920A1-AAE6-C3EA-8E7B-AB58BC4DE40F}"/>
              </a:ext>
            </a:extLst>
          </p:cNvPr>
          <p:cNvSpPr txBox="1"/>
          <p:nvPr/>
        </p:nvSpPr>
        <p:spPr>
          <a:xfrm>
            <a:off x="7493000" y="5048706"/>
            <a:ext cx="731520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2200" b="1" i="0">
                <a:solidFill>
                  <a:srgbClr val="EEEFF5"/>
                </a:solidFill>
                <a:latin typeface="Barlow"/>
              </a:defRPr>
            </a:pPr>
            <a:r>
              <a:rPr lang="ru-RU" dirty="0"/>
              <a:t>Регистрация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88DC993-FBDE-930E-EBA7-DA2FFD11FBF0}"/>
              </a:ext>
            </a:extLst>
          </p:cNvPr>
          <p:cNvSpPr txBox="1"/>
          <p:nvPr/>
        </p:nvSpPr>
        <p:spPr>
          <a:xfrm>
            <a:off x="6343650" y="1842681"/>
            <a:ext cx="740563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dirty="0">
                <a:solidFill>
                  <a:srgbClr val="9998FF"/>
                </a:solidFill>
              </a:rPr>
              <a:t>Реализация 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B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26641" y="401191"/>
            <a:ext cx="12700000" cy="76944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>
              <a:defRPr sz="4400" b="1" i="0">
                <a:solidFill>
                  <a:srgbClr val="9998FF"/>
                </a:solidFill>
                <a:latin typeface="Barlow"/>
              </a:defRPr>
            </a:pPr>
            <a:r>
              <a:rPr lang="ru-RU" dirty="0"/>
              <a:t>Структура </a:t>
            </a:r>
            <a:endParaRPr dirty="0"/>
          </a:p>
        </p:txBody>
      </p:sp>
      <p:sp>
        <p:nvSpPr>
          <p:cNvPr id="3" name="TextBox 2"/>
          <p:cNvSpPr txBox="1"/>
          <p:nvPr/>
        </p:nvSpPr>
        <p:spPr>
          <a:xfrm>
            <a:off x="1726641" y="2409488"/>
            <a:ext cx="6350000" cy="76944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>
              <a:defRPr sz="2200" b="1" i="0">
                <a:solidFill>
                  <a:srgbClr val="EEEFF5"/>
                </a:solidFill>
                <a:latin typeface="Barlow"/>
              </a:defRPr>
            </a:pPr>
            <a:r>
              <a:rPr lang="ru-RU" dirty="0"/>
              <a:t>Таблица результаты </a:t>
            </a:r>
          </a:p>
          <a:p>
            <a:pPr algn="l">
              <a:defRPr sz="2200" b="1" i="0">
                <a:solidFill>
                  <a:srgbClr val="EEEFF5"/>
                </a:solidFill>
                <a:latin typeface="Barlow"/>
              </a:defRPr>
            </a:pPr>
            <a:r>
              <a:rPr lang="ru-RU" dirty="0" err="1"/>
              <a:t>реализованна</a:t>
            </a:r>
            <a:r>
              <a:rPr lang="ru-RU" dirty="0"/>
              <a:t> на </a:t>
            </a:r>
            <a:r>
              <a:rPr lang="ru-RU" dirty="0" err="1"/>
              <a:t>PostgreSQL</a:t>
            </a:r>
            <a:r>
              <a:rPr lang="ru-RU" dirty="0"/>
              <a:t>.</a:t>
            </a:r>
            <a:endParaRPr dirty="0"/>
          </a:p>
        </p:txBody>
      </p:sp>
      <p:sp>
        <p:nvSpPr>
          <p:cNvPr id="4" name="TextBox 3"/>
          <p:cNvSpPr txBox="1"/>
          <p:nvPr/>
        </p:nvSpPr>
        <p:spPr>
          <a:xfrm>
            <a:off x="3253991" y="5857118"/>
            <a:ext cx="6350000" cy="46166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>
              <a:defRPr sz="1700" b="0" i="0">
                <a:solidFill>
                  <a:srgbClr val="EEEFF5"/>
                </a:solidFill>
                <a:latin typeface="Montserrat"/>
              </a:defRPr>
            </a:pPr>
            <a:r>
              <a:rPr lang="ru-RU" sz="2400" dirty="0"/>
              <a:t>База </a:t>
            </a:r>
            <a:r>
              <a:rPr lang="ru-RU" sz="2400" dirty="0" err="1"/>
              <a:t>Даных</a:t>
            </a:r>
            <a:r>
              <a:rPr lang="ru-RU" sz="2400" dirty="0"/>
              <a:t> с 7 таблицами</a:t>
            </a:r>
            <a:endParaRPr sz="2400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EBBED25-5E80-9B6D-12C8-0A649F3414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7133" y="1796561"/>
            <a:ext cx="7374573" cy="249877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1D7E43B4-FE02-76C7-C7DB-65E746D327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3275" y="4905734"/>
            <a:ext cx="4988431" cy="274315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B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62000" y="351879"/>
            <a:ext cx="13106400" cy="76944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>
              <a:defRPr sz="4400" b="1" i="0">
                <a:solidFill>
                  <a:srgbClr val="9998FF"/>
                </a:solidFill>
                <a:latin typeface="Barlow"/>
              </a:defRPr>
            </a:pPr>
            <a:r>
              <a:rPr lang="ru-RU" dirty="0" err="1"/>
              <a:t>Скринкаст</a:t>
            </a:r>
            <a:r>
              <a:rPr lang="ru-RU" dirty="0"/>
              <a:t> </a:t>
            </a:r>
            <a:endParaRPr dirty="0"/>
          </a:p>
        </p:txBody>
      </p:sp>
      <p:sp>
        <p:nvSpPr>
          <p:cNvPr id="7" name="TextBox 6"/>
          <p:cNvSpPr txBox="1"/>
          <p:nvPr/>
        </p:nvSpPr>
        <p:spPr>
          <a:xfrm>
            <a:off x="524049" y="1494408"/>
            <a:ext cx="6299200" cy="140038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>
              <a:defRPr sz="1700" b="0" i="0">
                <a:solidFill>
                  <a:srgbClr val="EEEFF5"/>
                </a:solidFill>
                <a:latin typeface="Montserrat"/>
              </a:defRPr>
            </a:pPr>
            <a:r>
              <a:rPr lang="ru-RU" dirty="0"/>
              <a:t>Этот код реализует обработчик маршрута для регистрации пользователей в веб-приложении на </a:t>
            </a:r>
            <a:r>
              <a:rPr lang="ru-RU" dirty="0" err="1"/>
              <a:t>Flask</a:t>
            </a:r>
            <a:r>
              <a:rPr lang="ru-RU" dirty="0"/>
              <a:t>. Когда поступает POST-запрос, он извлекает информацию о пользователе (</a:t>
            </a:r>
            <a:r>
              <a:rPr lang="ru-RU" dirty="0" err="1"/>
              <a:t>email</a:t>
            </a:r>
            <a:r>
              <a:rPr lang="ru-RU" dirty="0"/>
              <a:t>, пароль, имя и фамилию) из формы.</a:t>
            </a:r>
            <a:endParaRPr dirty="0"/>
          </a:p>
        </p:txBody>
      </p:sp>
      <p:sp>
        <p:nvSpPr>
          <p:cNvPr id="9" name="TextBox 8"/>
          <p:cNvSpPr txBox="1"/>
          <p:nvPr/>
        </p:nvSpPr>
        <p:spPr>
          <a:xfrm>
            <a:off x="7516755" y="5815207"/>
            <a:ext cx="6299200" cy="87716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>
              <a:defRPr sz="1700" b="0" i="0">
                <a:solidFill>
                  <a:srgbClr val="EEEFF5"/>
                </a:solidFill>
                <a:latin typeface="Montserrat"/>
              </a:defRPr>
            </a:pPr>
            <a:r>
              <a:rPr lang="ru-RU" dirty="0"/>
              <a:t>код определяет модель </a:t>
            </a:r>
            <a:r>
              <a:rPr lang="ru-RU" dirty="0" err="1"/>
              <a:t>Result</a:t>
            </a:r>
            <a:r>
              <a:rPr lang="ru-RU" dirty="0"/>
              <a:t> для базы данных с использованием </a:t>
            </a:r>
            <a:r>
              <a:rPr lang="ru-RU" dirty="0" err="1"/>
              <a:t>SQLAlchemy</a:t>
            </a:r>
            <a:r>
              <a:rPr lang="ru-RU" dirty="0"/>
              <a:t>, которая представляет результаты соревнований.</a:t>
            </a:r>
            <a:endParaRPr dirty="0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EEFFC68A-03F8-3343-C5EA-A8906F5A1D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3805" y="153379"/>
            <a:ext cx="6642546" cy="4082440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2FFFF989-07BE-7A3C-168E-FFA905C63F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067" y="4334249"/>
            <a:ext cx="7001580" cy="374197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B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2834A02A-7C69-2486-8923-AF3BEA93A657}"/>
              </a:ext>
            </a:extLst>
          </p:cNvPr>
          <p:cNvSpPr txBox="1"/>
          <p:nvPr/>
        </p:nvSpPr>
        <p:spPr>
          <a:xfrm>
            <a:off x="1256046" y="1013960"/>
            <a:ext cx="73152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4000" dirty="0">
                <a:solidFill>
                  <a:srgbClr val="9998FF"/>
                </a:solidFill>
              </a:rPr>
              <a:t>Дизайн сайта</a:t>
            </a:r>
          </a:p>
        </p:txBody>
      </p:sp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49449216-CCF6-5381-E916-7D2E418553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1257199"/>
            <a:ext cx="7363252" cy="434316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6ED62BFC-40C9-A7D9-05BE-46746D5736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38" y="3977574"/>
            <a:ext cx="7244862" cy="38997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B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350000" y="1714500"/>
            <a:ext cx="7620000" cy="1270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>
              <a:defRPr sz="4400" b="1" i="0">
                <a:solidFill>
                  <a:srgbClr val="9998FF"/>
                </a:solidFill>
                <a:latin typeface="Barlow"/>
              </a:defRPr>
            </a:pPr>
            <a:r>
              <a:t>Будущее платформы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6350000" y="3175000"/>
            <a:ext cx="381000" cy="381000"/>
          </a:xfrm>
          <a:prstGeom prst="roundRect">
            <a:avLst>
              <a:gd name="adj" fmla="val 5000"/>
            </a:avLst>
          </a:prstGeom>
          <a:solidFill>
            <a:srgbClr val="282B32"/>
          </a:solidFill>
          <a:ln w="12700">
            <a:solidFill>
              <a:srgbClr val="60646A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5" name="TextBox 4"/>
          <p:cNvSpPr txBox="1"/>
          <p:nvPr/>
        </p:nvSpPr>
        <p:spPr>
          <a:xfrm>
            <a:off x="6350000" y="2921000"/>
            <a:ext cx="381000" cy="381000"/>
          </a:xfrm>
          <a:prstGeom prst="rect">
            <a:avLst/>
          </a:prstGeom>
          <a:noFill/>
        </p:spPr>
        <p:txBody>
          <a:bodyPr wrap="none" lIns="0" tIns="0" rIns="0" bIns="0" anchor="t">
            <a:spAutoFit/>
          </a:bodyPr>
          <a:lstStyle/>
          <a:p>
            <a:endParaRPr/>
          </a:p>
          <a:p>
            <a:pPr algn="ctr">
              <a:defRPr sz="2300">
                <a:solidFill>
                  <a:srgbClr val="EEEFF5"/>
                </a:solidFill>
                <a:latin typeface="Inter"/>
              </a:defRPr>
            </a:pPr>
            <a:r>
              <a:t>1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6350000" y="4445000"/>
            <a:ext cx="381000" cy="381000"/>
          </a:xfrm>
          <a:prstGeom prst="roundRect">
            <a:avLst>
              <a:gd name="adj" fmla="val 5000"/>
            </a:avLst>
          </a:prstGeom>
          <a:solidFill>
            <a:srgbClr val="282B32"/>
          </a:solidFill>
          <a:ln w="12700">
            <a:solidFill>
              <a:srgbClr val="60646A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7" name="TextBox 6"/>
          <p:cNvSpPr txBox="1"/>
          <p:nvPr/>
        </p:nvSpPr>
        <p:spPr>
          <a:xfrm>
            <a:off x="6350000" y="4178300"/>
            <a:ext cx="381000" cy="381000"/>
          </a:xfrm>
          <a:prstGeom prst="rect">
            <a:avLst/>
          </a:prstGeom>
          <a:noFill/>
        </p:spPr>
        <p:txBody>
          <a:bodyPr wrap="none" lIns="0" tIns="0" rIns="0" bIns="0" anchor="t">
            <a:spAutoFit/>
          </a:bodyPr>
          <a:lstStyle/>
          <a:p>
            <a:endParaRPr/>
          </a:p>
          <a:p>
            <a:pPr algn="ctr">
              <a:defRPr sz="2300">
                <a:solidFill>
                  <a:srgbClr val="EEEFF5"/>
                </a:solidFill>
                <a:latin typeface="Inter"/>
              </a:defRPr>
            </a:pPr>
            <a:r>
              <a:t>2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350000" y="5715000"/>
            <a:ext cx="381000" cy="381000"/>
          </a:xfrm>
          <a:prstGeom prst="roundRect">
            <a:avLst>
              <a:gd name="adj" fmla="val 5000"/>
            </a:avLst>
          </a:prstGeom>
          <a:solidFill>
            <a:srgbClr val="282B32"/>
          </a:solidFill>
          <a:ln w="12700">
            <a:solidFill>
              <a:srgbClr val="60646A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TextBox 8"/>
          <p:cNvSpPr txBox="1"/>
          <p:nvPr/>
        </p:nvSpPr>
        <p:spPr>
          <a:xfrm>
            <a:off x="6350000" y="5448300"/>
            <a:ext cx="381000" cy="381000"/>
          </a:xfrm>
          <a:prstGeom prst="rect">
            <a:avLst/>
          </a:prstGeom>
          <a:noFill/>
        </p:spPr>
        <p:txBody>
          <a:bodyPr wrap="none" lIns="0" tIns="0" rIns="0" bIns="0" anchor="t">
            <a:spAutoFit/>
          </a:bodyPr>
          <a:lstStyle/>
          <a:p>
            <a:endParaRPr/>
          </a:p>
          <a:p>
            <a:pPr algn="ctr">
              <a:defRPr sz="2300">
                <a:solidFill>
                  <a:srgbClr val="EEEFF5"/>
                </a:solidFill>
                <a:latin typeface="Inter"/>
              </a:defRPr>
            </a:pPr>
            <a:r>
              <a:t>3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985000" y="2984500"/>
            <a:ext cx="6985000" cy="381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>
              <a:defRPr sz="2200" b="1" i="0">
                <a:solidFill>
                  <a:srgbClr val="EEEFF5"/>
                </a:solidFill>
                <a:latin typeface="Barlow"/>
              </a:defRPr>
            </a:pPr>
            <a:r>
              <a:t>Новые возможности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985000" y="3365500"/>
            <a:ext cx="6985000" cy="1143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>
              <a:defRPr sz="1700" b="0" i="0">
                <a:solidFill>
                  <a:srgbClr val="EEEFF5"/>
                </a:solidFill>
                <a:latin typeface="Montserrat"/>
              </a:defRPr>
            </a:pPr>
            <a:r>
              <a:t>Платформа будет развиваться, предлагая новые функции, удовлетворяющие потребности пользователей.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985000" y="4254500"/>
            <a:ext cx="6985000" cy="381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>
              <a:defRPr sz="2200" b="1" i="0">
                <a:solidFill>
                  <a:srgbClr val="EEEFF5"/>
                </a:solidFill>
                <a:latin typeface="Barlow"/>
              </a:defRPr>
            </a:pPr>
            <a:r>
              <a:t>Адаптация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985000" y="4635500"/>
            <a:ext cx="6985000" cy="1143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>
              <a:defRPr sz="1700" b="0" i="0">
                <a:solidFill>
                  <a:srgbClr val="EEEFF5"/>
                </a:solidFill>
                <a:latin typeface="Montserrat"/>
              </a:defRPr>
            </a:pPr>
            <a:r>
              <a:t>Адаптация платформы к изменениям в спортивной индустрии и новым технологическим трендам.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985000" y="5524500"/>
            <a:ext cx="6985000" cy="381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>
              <a:defRPr sz="2200" b="1" i="0">
                <a:solidFill>
                  <a:srgbClr val="EEEFF5"/>
                </a:solidFill>
                <a:latin typeface="Barlow"/>
              </a:defRPr>
            </a:pPr>
            <a:r>
              <a:t>Рост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985000" y="5905500"/>
            <a:ext cx="6985000" cy="11430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>
              <a:defRPr sz="1700" b="0" i="0">
                <a:solidFill>
                  <a:srgbClr val="EEEFF5"/>
                </a:solidFill>
                <a:latin typeface="Montserrat"/>
              </a:defRPr>
            </a:pPr>
            <a:r>
              <a:t>Планируется рост числа пользователей и расширение функциональности платформы.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318</TotalTime>
  <Words>268</Words>
  <Application>Microsoft Office PowerPoint</Application>
  <PresentationFormat>Произвольный</PresentationFormat>
  <Paragraphs>54</Paragraphs>
  <Slides>9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3" baseType="lpstr">
      <vt:lpstr>Arial</vt:lpstr>
      <vt:lpstr>Calibri</vt:lpstr>
      <vt:lpstr>Montserrat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1</cp:lastModifiedBy>
  <cp:revision>3</cp:revision>
  <dcterms:created xsi:type="dcterms:W3CDTF">2013-01-27T09:14:16Z</dcterms:created>
  <dcterms:modified xsi:type="dcterms:W3CDTF">2025-04-24T20:35:54Z</dcterms:modified>
  <cp:category/>
</cp:coreProperties>
</file>